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050">
                <a:solidFill>
                  <a:srgbClr val="202122"/>
                </a:solidFill>
              </a:rPr>
              <a:t>Entzauberung </a:t>
            </a:r>
            <a:r>
              <a:rPr lang="cs" sz="1050">
                <a:solidFill>
                  <a:srgbClr val="202122"/>
                </a:solidFill>
              </a:rPr>
              <a:t>– Max Weber</a:t>
            </a:r>
            <a:endParaRPr sz="1050">
              <a:solidFill>
                <a:srgbClr val="2021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050">
                <a:solidFill>
                  <a:srgbClr val="202122"/>
                </a:solidFill>
              </a:rPr>
              <a:t>Pozměnili jsme jeden ze základních pilířů civilizace. Udělali jsme to s ním poprvé za 5500 let.</a:t>
            </a:r>
            <a:endParaRPr sz="1050">
              <a:solidFill>
                <a:srgbClr val="2021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050">
                <a:solidFill>
                  <a:srgbClr val="202122"/>
                </a:solidFill>
              </a:rPr>
              <a:t>A vůbec nevíme, co to provede.</a:t>
            </a:r>
            <a:endParaRPr sz="1050">
              <a:solidFill>
                <a:srgbClr val="202122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f46ef466be9667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f46ef466be9667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Ceteris paribus neplatí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Sama AI změní svět jinými způsoby: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45c4b15a6729b7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45c4b15a6729b7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c66dbc4ba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c66dbc4ba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6312e6ed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c6312e6ed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Jsme civilizace psaného slova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všechno důležité je ve formě textu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umění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politická propaganda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kodifikace práva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předávání znalostí z generace na generaci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milostné dopisy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experimentování na hranici vědomí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rozsudky smrti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programy a chemické vzorce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Podle schopnosti písemně se vyjadřovat a chápat napsané třídíme lidi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Je to náš hlavní indikátor vzdělanosti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 poprvé v dějinách lidstva přestává fungovat. NAVŽDY.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c653dfc2f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c653dfc2f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653dfc2fc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c653dfc2fc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Opravdové změny nastanou, až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bude generativní AI součástí Androidu a iOS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bude vestavěna v Microsoft Office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bude základní součástí vyhledávačů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Letos nebo napřesrok.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27a359927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27a359927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653dfc2fc_2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c653dfc2fc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Protože ve většině případů to stroj umí skoro stejně dobře.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Lidí, kteří se živí převážně písemným projevem použitelné kvality je mnoho. Protože až dosud to nikdo jiný než člověk dělat nemohl. To se mění.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Oprava: TO SE UŽ ZMĚNILO.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c653dfc2fc_2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c653dfc2fc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Je naše myšlení taky tak mechanické? Co plyne z toho, že je lze mechanickými prostředky tak dobře napodobit?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Nové definice toho, co je tvůrčí: to, co nelze automatizovat (nebo jen velmi obtížně)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Co to konkrétně je? To se teprve uvidí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Není moc tvořivá. Většina lidí také ne.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 je vaše typická práce s textem? Pokud jste jako většina lidí, tak: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Čtení věcí, které vás moc nebaví a jejichž objem je nezvládnutelný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Písemné reagování na ně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Každodenní komunikace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Studium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c653dfc2fc_2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c653dfc2fc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Pořád to umíme trochu lépe.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To ale nestačí, protože stroj je O HODNĚ levnější a výkonnější.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Možnosti: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cs"/>
              <a:t>být perfektní (za prémiové ceny pro náročné zákazníky)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cs"/>
              <a:t>jít do továrny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cs"/>
              <a:t>zorganizovat revoluci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cs"/>
              <a:t>jít dělat něco úplně jiného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cs"/>
              <a:t>zoufat si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Častá bude </a:t>
            </a:r>
            <a:r>
              <a:rPr lang="cs"/>
              <a:t>individuální</a:t>
            </a:r>
            <a:r>
              <a:rPr lang="cs"/>
              <a:t> komunikace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s AI učitelem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S AI lékařem / psychologem / trenérem…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c653dfc2fc_2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c653dfc2fc_2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Umět se ptát (to není prompt eng)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Umět vyhodnotit a využít odpověď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Umět si </a:t>
            </a:r>
            <a:r>
              <a:rPr lang="cs"/>
              <a:t>doplnit</a:t>
            </a:r>
            <a:r>
              <a:rPr lang="cs"/>
              <a:t> kontext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Práce s informačními zdroji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Mediální gramotnost, AI level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ebuchet MS"/>
              <a:buNone/>
              <a:defRPr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●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Char char="○"/>
              <a:defRPr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Char char="■"/>
              <a:defRPr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Char char="●"/>
              <a:defRPr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Char char="○"/>
              <a:defRPr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Char char="■"/>
              <a:defRPr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Char char="●"/>
              <a:defRPr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Char char="○"/>
              <a:defRPr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Char char="■"/>
              <a:defRPr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petr.koubsky@denikn.cz" TargetMode="External"/><Relationship Id="rId4" Type="http://schemas.openxmlformats.org/officeDocument/2006/relationships/hyperlink" Target="https://www.pocitacveskole.cz" TargetMode="External"/><Relationship Id="rId5" Type="http://schemas.openxmlformats.org/officeDocument/2006/relationships/image" Target="../media/image6.png"/><Relationship Id="rId6" Type="http://schemas.openxmlformats.org/officeDocument/2006/relationships/hyperlink" Target="https://bit.ly/pk-240326" TargetMode="External"/><Relationship Id="rId7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jpg"/><Relationship Id="rId10" Type="http://schemas.openxmlformats.org/officeDocument/2006/relationships/image" Target="../media/image20.png"/><Relationship Id="rId13" Type="http://schemas.openxmlformats.org/officeDocument/2006/relationships/image" Target="../media/image12.png"/><Relationship Id="rId1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7.png"/><Relationship Id="rId9" Type="http://schemas.openxmlformats.org/officeDocument/2006/relationships/image" Target="../media/image2.jpg"/><Relationship Id="rId15" Type="http://schemas.openxmlformats.org/officeDocument/2006/relationships/image" Target="../media/image24.png"/><Relationship Id="rId14" Type="http://schemas.openxmlformats.org/officeDocument/2006/relationships/image" Target="../media/image10.jpg"/><Relationship Id="rId17" Type="http://schemas.openxmlformats.org/officeDocument/2006/relationships/image" Target="../media/image7.png"/><Relationship Id="rId16" Type="http://schemas.openxmlformats.org/officeDocument/2006/relationships/image" Target="../media/image8.png"/><Relationship Id="rId5" Type="http://schemas.openxmlformats.org/officeDocument/2006/relationships/image" Target="../media/image26.png"/><Relationship Id="rId19" Type="http://schemas.openxmlformats.org/officeDocument/2006/relationships/image" Target="../media/image17.jpg"/><Relationship Id="rId6" Type="http://schemas.openxmlformats.org/officeDocument/2006/relationships/image" Target="../media/image3.jpg"/><Relationship Id="rId18" Type="http://schemas.openxmlformats.org/officeDocument/2006/relationships/image" Target="../media/image16.png"/><Relationship Id="rId7" Type="http://schemas.openxmlformats.org/officeDocument/2006/relationships/image" Target="../media/image13.jpg"/><Relationship Id="rId8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800">
                <a:solidFill>
                  <a:srgbClr val="181A1C"/>
                </a:solidFill>
              </a:rPr>
              <a:t>Odkouzlení psaného textu</a:t>
            </a:r>
            <a:endParaRPr sz="4800">
              <a:solidFill>
                <a:srgbClr val="181A1C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750">
                <a:solidFill>
                  <a:srgbClr val="181A1C"/>
                </a:solidFill>
              </a:rPr>
              <a:t>Jak umělá inteligence mění náš vztah k hlavnímu indikátoru vzdělanosti</a:t>
            </a:r>
            <a:endParaRPr sz="58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145875"/>
            <a:ext cx="3405000" cy="1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 u="sng">
                <a:solidFill>
                  <a:schemeClr val="hlink"/>
                </a:solidFill>
                <a:hlinkClick r:id="rId3"/>
              </a:rPr>
              <a:t>petr.koubsky@denikn.cz</a:t>
            </a:r>
            <a:br>
              <a:rPr lang="cs" sz="1400"/>
            </a:b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/>
              <a:t>aktualizace: 25. 3. 2024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/>
              <a:t>pro: konference </a:t>
            </a:r>
            <a:r>
              <a:rPr lang="cs" sz="1400" u="sng">
                <a:solidFill>
                  <a:schemeClr val="hlink"/>
                </a:solidFill>
                <a:hlinkClick r:id="rId4"/>
              </a:rPr>
              <a:t>Počítač ve škole</a:t>
            </a:r>
            <a:r>
              <a:rPr lang="cs" sz="1400"/>
              <a:t>,</a:t>
            </a:r>
            <a:br>
              <a:rPr lang="cs" sz="1400"/>
            </a:br>
            <a:r>
              <a:rPr lang="cs" sz="1400"/>
              <a:t>Nové Město na Moravě</a:t>
            </a:r>
            <a:endParaRPr sz="14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1825" y="157850"/>
            <a:ext cx="639975" cy="6652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6250550" y="3145875"/>
            <a:ext cx="26454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Tato prezentace ke stažení: </a:t>
            </a:r>
            <a:r>
              <a:rPr lang="cs" u="sng">
                <a:solidFill>
                  <a:schemeClr val="hlink"/>
                </a:solidFill>
                <a:hlinkClick r:id="rId6"/>
              </a:rPr>
              <a:t>https://bit.ly/pk-240326</a:t>
            </a:r>
            <a:r>
              <a:rPr lang="cs"/>
              <a:t> </a:t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50550" y="3803375"/>
            <a:ext cx="1154199" cy="115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Mluvíme jen o jedné z mnoha souběžných změn</a:t>
            </a:r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999" y="1017725"/>
            <a:ext cx="3817994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6643075" y="2571750"/>
            <a:ext cx="1202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6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?</a:t>
            </a:r>
            <a:endParaRPr b="1" sz="6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6300099" y="1115315"/>
            <a:ext cx="1202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6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?</a:t>
            </a:r>
            <a:endParaRPr b="1" sz="6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1530555" y="3331023"/>
            <a:ext cx="1202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6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?</a:t>
            </a:r>
            <a:endParaRPr b="1" sz="6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7404772" y="3383439"/>
            <a:ext cx="1202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6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?</a:t>
            </a:r>
            <a:endParaRPr b="1" sz="6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525" y="152400"/>
            <a:ext cx="777896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Tato prezentace ke stažení:</a:t>
            </a:r>
            <a:endParaRPr/>
          </a:p>
        </p:txBody>
      </p:sp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6100" y="1170125"/>
            <a:ext cx="382097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83400"/>
            <a:ext cx="8520600" cy="5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Jsme civilizace psaného slova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100" y="750425"/>
            <a:ext cx="4313785" cy="416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1849" y="267075"/>
            <a:ext cx="3327100" cy="389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5626" y="1522850"/>
            <a:ext cx="4026701" cy="302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300" y="674700"/>
            <a:ext cx="2988675" cy="43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80914" y="83400"/>
            <a:ext cx="3464385" cy="496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71773" y="549700"/>
            <a:ext cx="2914800" cy="416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43674" y="83400"/>
            <a:ext cx="3095051" cy="49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1700" y="613950"/>
            <a:ext cx="2600694" cy="45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08338" y="-12"/>
            <a:ext cx="3685812" cy="49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21923" y="613950"/>
            <a:ext cx="2899926" cy="432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9412" y="613950"/>
            <a:ext cx="6959114" cy="452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86932" y="674700"/>
            <a:ext cx="6261368" cy="41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38848" y="1102813"/>
            <a:ext cx="5705152" cy="404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077850" y="83400"/>
            <a:ext cx="2988676" cy="453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11699" y="674700"/>
            <a:ext cx="3425463" cy="437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771763" y="610088"/>
            <a:ext cx="5574613" cy="453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179123" y="674700"/>
            <a:ext cx="3595853" cy="43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6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6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6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/>
        </p:nvSpPr>
        <p:spPr>
          <a:xfrm>
            <a:off x="7953050" y="4516050"/>
            <a:ext cx="10311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/>
              <a:t>GPT 4.0</a:t>
            </a:r>
            <a:br>
              <a:rPr lang="cs" sz="1000"/>
            </a:br>
            <a:r>
              <a:rPr lang="cs" sz="1000"/>
              <a:t>10. 3. 2024</a:t>
            </a:r>
            <a:endParaRPr sz="1000"/>
          </a:p>
        </p:txBody>
      </p:sp>
      <p:sp>
        <p:nvSpPr>
          <p:cNvPr id="86" name="Google Shape;86;p15"/>
          <p:cNvSpPr/>
          <p:nvPr/>
        </p:nvSpPr>
        <p:spPr>
          <a:xfrm>
            <a:off x="1332775" y="810900"/>
            <a:ext cx="6620400" cy="418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974" y="0"/>
            <a:ext cx="6484500" cy="499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/>
        </p:nvSpPr>
        <p:spPr>
          <a:xfrm>
            <a:off x="7953050" y="4516050"/>
            <a:ext cx="10311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/>
              <a:t>GPT 4.0</a:t>
            </a:r>
            <a:br>
              <a:rPr lang="cs" sz="1000"/>
            </a:br>
            <a:r>
              <a:rPr lang="cs" sz="1000"/>
              <a:t>10. 3. 2024</a:t>
            </a:r>
            <a:endParaRPr sz="1000"/>
          </a:p>
        </p:txBody>
      </p:sp>
      <p:sp>
        <p:nvSpPr>
          <p:cNvPr id="93" name="Google Shape;93;p16"/>
          <p:cNvSpPr/>
          <p:nvPr/>
        </p:nvSpPr>
        <p:spPr>
          <a:xfrm>
            <a:off x="1332775" y="810900"/>
            <a:ext cx="6620400" cy="418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84" y="0"/>
            <a:ext cx="762939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Umí </a:t>
            </a:r>
            <a:r>
              <a:rPr i="1" lang="cs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jedinou</a:t>
            </a:r>
            <a:r>
              <a:rPr lang="cs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věc: zvolit následující slovo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5049400" y="1479575"/>
            <a:ext cx="1212900" cy="1221600"/>
          </a:xfrm>
          <a:prstGeom prst="beve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>
                <a:latin typeface="Trebuchet MS"/>
                <a:ea typeface="Trebuchet MS"/>
                <a:cs typeface="Trebuchet MS"/>
                <a:sym typeface="Trebuchet MS"/>
              </a:rPr>
              <a:t>√x</a:t>
            </a:r>
            <a:endParaRPr sz="3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1" name="Google Shape;101;p17"/>
          <p:cNvCxnSpPr/>
          <p:nvPr/>
        </p:nvCxnSpPr>
        <p:spPr>
          <a:xfrm flipH="1" rot="10800000">
            <a:off x="1849450" y="2270850"/>
            <a:ext cx="3105300" cy="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2" name="Google Shape;102;p17"/>
          <p:cNvSpPr txBox="1"/>
          <p:nvPr/>
        </p:nvSpPr>
        <p:spPr>
          <a:xfrm>
            <a:off x="2047300" y="1729025"/>
            <a:ext cx="281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3" name="Google Shape;103;p17"/>
          <p:cNvCxnSpPr/>
          <p:nvPr/>
        </p:nvCxnSpPr>
        <p:spPr>
          <a:xfrm>
            <a:off x="6619250" y="2269800"/>
            <a:ext cx="1757400" cy="1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" name="Google Shape;104;p17"/>
          <p:cNvSpPr txBox="1"/>
          <p:nvPr/>
        </p:nvSpPr>
        <p:spPr>
          <a:xfrm>
            <a:off x="6723250" y="1739925"/>
            <a:ext cx="149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>
                <a:latin typeface="Trebuchet MS"/>
                <a:ea typeface="Trebuchet MS"/>
                <a:cs typeface="Trebuchet MS"/>
                <a:sym typeface="Trebuchet MS"/>
              </a:rPr>
              <a:t>1,414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" name="Google Shape;105;p17"/>
          <p:cNvSpPr/>
          <p:nvPr/>
        </p:nvSpPr>
        <p:spPr>
          <a:xfrm>
            <a:off x="5049400" y="3163025"/>
            <a:ext cx="1212900" cy="1221600"/>
          </a:xfrm>
          <a:prstGeom prst="beve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latin typeface="Trebuchet MS"/>
                <a:ea typeface="Trebuchet MS"/>
                <a:cs typeface="Trebuchet MS"/>
                <a:sym typeface="Trebuchet MS"/>
              </a:rPr>
              <a:t>další</a:t>
            </a:r>
            <a:br>
              <a:rPr lang="cs" sz="4300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cs" sz="2100">
                <a:latin typeface="Trebuchet MS"/>
                <a:ea typeface="Trebuchet MS"/>
                <a:cs typeface="Trebuchet MS"/>
                <a:sym typeface="Trebuchet MS"/>
              </a:rPr>
              <a:t>slovo</a:t>
            </a:r>
            <a:endParaRPr sz="21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6" name="Google Shape;106;p17"/>
          <p:cNvCxnSpPr/>
          <p:nvPr/>
        </p:nvCxnSpPr>
        <p:spPr>
          <a:xfrm flipH="1" rot="10800000">
            <a:off x="1849450" y="3954300"/>
            <a:ext cx="3105300" cy="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7" name="Google Shape;107;p17"/>
          <p:cNvSpPr txBox="1"/>
          <p:nvPr/>
        </p:nvSpPr>
        <p:spPr>
          <a:xfrm>
            <a:off x="2047300" y="3412475"/>
            <a:ext cx="281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Helena se napila červeného</a:t>
            </a:r>
            <a:endParaRPr/>
          </a:p>
        </p:txBody>
      </p:sp>
      <p:cxnSp>
        <p:nvCxnSpPr>
          <p:cNvPr id="108" name="Google Shape;108;p17"/>
          <p:cNvCxnSpPr/>
          <p:nvPr/>
        </p:nvCxnSpPr>
        <p:spPr>
          <a:xfrm>
            <a:off x="6619250" y="3953250"/>
            <a:ext cx="1757400" cy="1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9" name="Google Shape;109;p17"/>
          <p:cNvSpPr txBox="1"/>
          <p:nvPr/>
        </p:nvSpPr>
        <p:spPr>
          <a:xfrm>
            <a:off x="6723250" y="3423375"/>
            <a:ext cx="149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rebuchet MS"/>
                <a:ea typeface="Trebuchet MS"/>
                <a:cs typeface="Trebuchet MS"/>
                <a:sym typeface="Trebuchet MS"/>
              </a:rPr>
              <a:t>vína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Důsledek 1: Umět pěkně psát už nestačí</a:t>
            </a:r>
            <a:endParaRPr/>
          </a:p>
        </p:txBody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3257850" y="4250675"/>
            <a:ext cx="5537400" cy="63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200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Králíček (o Sově): „Jsou dny, kdy ti vůbec nepomůže, že umíš napsat MYSLIVEC.“</a:t>
            </a:r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75" y="1059950"/>
            <a:ext cx="2776176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Důsledek 2: Co je teď tedy tvůrčí práce?</a:t>
            </a:r>
            <a:endParaRPr/>
          </a:p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cs"/>
              <a:t>Čím přesněji lze definovat/popsat náplň práce (procesy),</a:t>
            </a:r>
            <a:br>
              <a:rPr lang="cs"/>
            </a:br>
            <a:r>
              <a:rPr lang="cs"/>
              <a:t>tím je pravděpodobnější, že je nahraditelná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cs"/>
              <a:t>Dva druhy tvůrčí práce: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Char char="○"/>
            </a:pPr>
            <a:r>
              <a:rPr lang="cs"/>
              <a:t>řídíte se pravidly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Char char="○"/>
            </a:pPr>
            <a:r>
              <a:rPr lang="cs"/>
              <a:t>tvoříte/měníte pravidla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cs"/>
              <a:t>Může být dobře i hůř placená, málo i hodně kvalifikovaná – tudy dělicí čára nevede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cs"/>
              <a:t>Jakou část pracovní doby trávíte vsedě u počítače?</a:t>
            </a:r>
            <a:br>
              <a:rPr lang="cs"/>
            </a:br>
            <a:r>
              <a:rPr lang="cs"/>
              <a:t>To je důležitější, než to, co na tom počítači děláte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Důsledek 3: Soutěžíme se strojem</a:t>
            </a: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50" y="1243575"/>
            <a:ext cx="3914650" cy="32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4049" y="977325"/>
            <a:ext cx="6072125" cy="388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9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9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Důsledek 4: Jak učit? Co učit? Jak hodnotit?</a:t>
            </a:r>
            <a:endParaRPr/>
          </a:p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Mylná představa o dělicí čáře: </a:t>
            </a:r>
            <a:br>
              <a:rPr lang="cs"/>
            </a:br>
            <a:r>
              <a:rPr b="1" lang="cs">
                <a:highlight>
                  <a:srgbClr val="FF9900"/>
                </a:highlight>
              </a:rPr>
              <a:t>ručně | automaticky</a:t>
            </a:r>
            <a:endParaRPr b="1">
              <a:highlight>
                <a:srgbClr val="FF9900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lang="cs"/>
            </a:br>
            <a:r>
              <a:rPr lang="cs"/>
              <a:t>Správná představa o dělicí čáře:</a:t>
            </a:r>
            <a:br>
              <a:rPr lang="cs"/>
            </a:br>
            <a:r>
              <a:rPr b="1" lang="cs">
                <a:highlight>
                  <a:srgbClr val="00FF00"/>
                </a:highlight>
              </a:rPr>
              <a:t>člověk se strojem rutinně | člověk se strojem tvořivě</a:t>
            </a:r>
            <a:endParaRPr b="1">
              <a:highlight>
                <a:srgbClr val="00FF00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